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3" r:id="rId3"/>
    <p:sldId id="264" r:id="rId4"/>
    <p:sldId id="265" r:id="rId5"/>
    <p:sldId id="257" r:id="rId6"/>
    <p:sldId id="258" r:id="rId7"/>
    <p:sldId id="259" r:id="rId8"/>
    <p:sldId id="260" r:id="rId9"/>
    <p:sldId id="261" r:id="rId10"/>
    <p:sldId id="262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11/21/2016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04735"/>
            <a:ext cx="10058400" cy="4094242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Chapter </a:t>
            </a:r>
            <a:r>
              <a:rPr lang="en-US" dirty="0"/>
              <a:t>7</a:t>
            </a:r>
            <a:br>
              <a:rPr lang="en-US" dirty="0"/>
            </a:br>
            <a:r>
              <a:rPr lang="en-US" dirty="0"/>
              <a:t>The American Revolution</a:t>
            </a:r>
            <a:br>
              <a:rPr lang="en-US" dirty="0"/>
            </a:br>
            <a:r>
              <a:rPr lang="en-US" dirty="0"/>
              <a:t>(1774-1783)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58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Section 1: The Revolution Begins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first Continental Congress (1774)</a:t>
            </a:r>
          </a:p>
          <a:p>
            <a:pPr lvl="1"/>
            <a:r>
              <a:rPr lang="en-US" dirty="0" smtClean="0"/>
              <a:t>Met in Philadelphia</a:t>
            </a:r>
          </a:p>
          <a:p>
            <a:pPr lvl="1"/>
            <a:r>
              <a:rPr lang="en-US" dirty="0" smtClean="0"/>
              <a:t>G.A. only colony not represented</a:t>
            </a:r>
          </a:p>
          <a:p>
            <a:pPr lvl="1"/>
            <a:r>
              <a:rPr lang="en-US" dirty="0" smtClean="0"/>
              <a:t>Issue: How to respond to events in Boston</a:t>
            </a:r>
          </a:p>
          <a:p>
            <a:pPr lvl="1"/>
            <a:r>
              <a:rPr lang="en-US" dirty="0" smtClean="0"/>
              <a:t>Solution:</a:t>
            </a:r>
          </a:p>
          <a:p>
            <a:pPr lvl="2"/>
            <a:r>
              <a:rPr lang="en-US" dirty="0" smtClean="0"/>
              <a:t>Continue to BOYCOTT British goods</a:t>
            </a:r>
          </a:p>
          <a:p>
            <a:pPr lvl="2"/>
            <a:r>
              <a:rPr lang="en-US" dirty="0" smtClean="0"/>
              <a:t>Warned Colonial MILITIAS to be prepared to fight</a:t>
            </a:r>
          </a:p>
          <a:p>
            <a:pPr lvl="2"/>
            <a:r>
              <a:rPr lang="en-US" dirty="0" smtClean="0"/>
              <a:t>Sent a Declaration of Rights to King George III</a:t>
            </a:r>
          </a:p>
          <a:p>
            <a:pPr lvl="3"/>
            <a:r>
              <a:rPr lang="en-US" dirty="0" smtClean="0"/>
              <a:t>List of freedoms they felt they possessed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2800" y="2313527"/>
            <a:ext cx="4876800" cy="3035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28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“Shot” Heard round the World”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Militias in Boston start calling themselves “minutemen”</a:t>
            </a:r>
          </a:p>
          <a:p>
            <a:pPr lvl="1"/>
            <a:r>
              <a:rPr lang="en-US" dirty="0" smtClean="0"/>
              <a:t>Read to fight in a minute</a:t>
            </a:r>
          </a:p>
          <a:p>
            <a:r>
              <a:rPr lang="en-US" dirty="0" smtClean="0"/>
              <a:t>1775 – Gen. THOMAS GAGE wants militias’ weapons – plans operation</a:t>
            </a:r>
          </a:p>
          <a:p>
            <a:pPr lvl="1"/>
            <a:r>
              <a:rPr lang="en-US" dirty="0" smtClean="0"/>
              <a:t>Weapons stored in CONCORD, MA</a:t>
            </a:r>
          </a:p>
          <a:p>
            <a:pPr lvl="1"/>
            <a:r>
              <a:rPr lang="en-US" dirty="0" smtClean="0"/>
              <a:t>Sons of Liberty learn of plan</a:t>
            </a:r>
          </a:p>
          <a:p>
            <a:pPr lvl="2"/>
            <a:r>
              <a:rPr lang="en-US" dirty="0" smtClean="0"/>
              <a:t>S.O.L. tell PAUL REVERE</a:t>
            </a:r>
          </a:p>
          <a:p>
            <a:pPr lvl="3"/>
            <a:r>
              <a:rPr lang="en-US" dirty="0" smtClean="0"/>
              <a:t>Rides through countryside</a:t>
            </a:r>
          </a:p>
          <a:p>
            <a:pPr lvl="4"/>
            <a:r>
              <a:rPr lang="en-US" dirty="0" smtClean="0"/>
              <a:t>“The British are coming, the British are coming”</a:t>
            </a:r>
          </a:p>
          <a:p>
            <a:pPr lvl="2"/>
            <a:r>
              <a:rPr lang="en-US" dirty="0" smtClean="0"/>
              <a:t>MINUTEMEN meet British at LEXINGTON, MA (near Concord)</a:t>
            </a:r>
          </a:p>
          <a:p>
            <a:pPr lvl="3"/>
            <a:r>
              <a:rPr lang="en-US" dirty="0" smtClean="0"/>
              <a:t>Someone fires a shot, colonists killed</a:t>
            </a:r>
            <a:endParaRPr lang="en-US" dirty="0"/>
          </a:p>
          <a:p>
            <a:pPr lvl="1"/>
            <a:r>
              <a:rPr lang="en-US" dirty="0" smtClean="0"/>
              <a:t>British march to Concord – no weapons found – they retreat back to Boston</a:t>
            </a:r>
          </a:p>
          <a:p>
            <a:pPr lvl="2"/>
            <a:r>
              <a:rPr lang="en-US" dirty="0" smtClean="0"/>
              <a:t>Colonists follow them – snipe at REDCOATS (British soldiers) from behind</a:t>
            </a:r>
          </a:p>
          <a:p>
            <a:pPr lvl="3"/>
            <a:r>
              <a:rPr lang="en-US" dirty="0" smtClean="0"/>
              <a:t>Many killed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2800" y="2653684"/>
            <a:ext cx="4876800" cy="235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90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Battles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1775</a:t>
            </a:r>
          </a:p>
          <a:p>
            <a:pPr lvl="1"/>
            <a:r>
              <a:rPr lang="en-US" dirty="0" smtClean="0"/>
              <a:t>Minutemen hold Boston under SEIGE</a:t>
            </a:r>
          </a:p>
          <a:p>
            <a:pPr lvl="2"/>
            <a:r>
              <a:rPr lang="en-US" dirty="0" smtClean="0"/>
              <a:t>Situation in which soldiers surround a fort</a:t>
            </a:r>
          </a:p>
          <a:p>
            <a:pPr lvl="2"/>
            <a:r>
              <a:rPr lang="en-US" dirty="0" smtClean="0"/>
              <a:t>British plan to take Charlestown (area overlooks Boston)</a:t>
            </a:r>
          </a:p>
          <a:p>
            <a:pPr lvl="3"/>
            <a:r>
              <a:rPr lang="en-US" dirty="0" smtClean="0"/>
              <a:t>Colonial forces prepared – turn back assault</a:t>
            </a:r>
          </a:p>
          <a:p>
            <a:pPr lvl="4"/>
            <a:r>
              <a:rPr lang="en-US" dirty="0" smtClean="0"/>
              <a:t>BATTLE OF BUNKER HILL</a:t>
            </a:r>
          </a:p>
          <a:p>
            <a:pPr lvl="5"/>
            <a:r>
              <a:rPr lang="en-US" dirty="0" smtClean="0"/>
              <a:t>1,000 dead British</a:t>
            </a:r>
          </a:p>
          <a:p>
            <a:pPr lvl="2"/>
            <a:r>
              <a:rPr lang="en-US" dirty="0" smtClean="0"/>
              <a:t>1776 – colonists take back Boston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2481249"/>
            <a:ext cx="4876800" cy="2700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30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 (continued): The </a:t>
            </a:r>
            <a:r>
              <a:rPr lang="en-US" dirty="0"/>
              <a:t>Second Continental Congress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519439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Second Continental Congress </a:t>
            </a:r>
            <a:r>
              <a:rPr lang="en-US" dirty="0"/>
              <a:t>(1775)</a:t>
            </a:r>
          </a:p>
          <a:p>
            <a:pPr lvl="1"/>
            <a:r>
              <a:rPr lang="en-US" dirty="0"/>
              <a:t>Goal: decide how to respond to fighting</a:t>
            </a:r>
          </a:p>
          <a:p>
            <a:pPr lvl="2"/>
            <a:r>
              <a:rPr lang="en-US" dirty="0"/>
              <a:t>Decided not to break away from Britain</a:t>
            </a:r>
          </a:p>
          <a:p>
            <a:pPr lvl="2"/>
            <a:r>
              <a:rPr lang="en-US" dirty="0"/>
              <a:t>Made plans to create CONTINENTAL ARMY to defend colonies</a:t>
            </a:r>
          </a:p>
          <a:p>
            <a:pPr lvl="3"/>
            <a:r>
              <a:rPr lang="en-US" dirty="0"/>
              <a:t>GEORGE WASHINGTON (V.A.) put in command</a:t>
            </a:r>
          </a:p>
          <a:p>
            <a:pPr lvl="2"/>
            <a:r>
              <a:rPr lang="en-US" dirty="0"/>
              <a:t>Final attempt at peace</a:t>
            </a:r>
          </a:p>
          <a:p>
            <a:pPr lvl="3"/>
            <a:r>
              <a:rPr lang="en-US" dirty="0"/>
              <a:t>OLIVE BRANCH PETITION</a:t>
            </a:r>
          </a:p>
          <a:p>
            <a:pPr lvl="4"/>
            <a:r>
              <a:rPr lang="en-US" dirty="0"/>
              <a:t>Attempt to make peace with Britain</a:t>
            </a:r>
          </a:p>
          <a:p>
            <a:pPr lvl="4"/>
            <a:r>
              <a:rPr lang="en-US" dirty="0"/>
              <a:t>Rejected by King George III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92800" y="2156255"/>
            <a:ext cx="4876800" cy="335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8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Battles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379094"/>
            <a:ext cx="4754880" cy="5186597"/>
          </a:xfrm>
        </p:spPr>
        <p:txBody>
          <a:bodyPr>
            <a:normAutofit/>
          </a:bodyPr>
          <a:lstStyle/>
          <a:p>
            <a:r>
              <a:rPr lang="en-US" dirty="0"/>
              <a:t>Benedict Arnold and Ethan </a:t>
            </a:r>
            <a:r>
              <a:rPr lang="en-US" dirty="0" smtClean="0"/>
              <a:t>Allen – Generals in Continental Army</a:t>
            </a:r>
            <a:endParaRPr lang="en-US" dirty="0"/>
          </a:p>
          <a:p>
            <a:pPr lvl="1"/>
            <a:r>
              <a:rPr lang="en-US" dirty="0"/>
              <a:t>Capture Fort Ticonderoga in upstate New York (1775)</a:t>
            </a:r>
          </a:p>
          <a:p>
            <a:r>
              <a:rPr lang="en-US" dirty="0"/>
              <a:t>Boston under SIEGE</a:t>
            </a:r>
          </a:p>
          <a:p>
            <a:pPr lvl="1"/>
            <a:r>
              <a:rPr lang="en-US" dirty="0"/>
              <a:t>Situation in which soldiers surround a city or fort</a:t>
            </a:r>
          </a:p>
          <a:p>
            <a:pPr lvl="1"/>
            <a:r>
              <a:rPr lang="en-US" dirty="0"/>
              <a:t>BATTLE OF BUNKER </a:t>
            </a:r>
            <a:r>
              <a:rPr lang="en-US" dirty="0" smtClean="0"/>
              <a:t>HILL</a:t>
            </a:r>
          </a:p>
          <a:p>
            <a:pPr lvl="2"/>
            <a:r>
              <a:rPr lang="en-US" dirty="0" smtClean="0"/>
              <a:t>Cannons </a:t>
            </a:r>
            <a:r>
              <a:rPr lang="en-US" dirty="0"/>
              <a:t>from Fort Ticonderoga used to force British out of city</a:t>
            </a:r>
          </a:p>
          <a:p>
            <a:pPr lvl="1"/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60216" y="3635722"/>
            <a:ext cx="4347542" cy="26683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215" y="680307"/>
            <a:ext cx="4347542" cy="275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 – Declaring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THOMAS PAINE</a:t>
            </a:r>
          </a:p>
          <a:p>
            <a:pPr lvl="1"/>
            <a:r>
              <a:rPr lang="en-US" dirty="0"/>
              <a:t>Mr. Novick’s favorite American philosopher!!!</a:t>
            </a:r>
          </a:p>
          <a:p>
            <a:pPr lvl="1"/>
            <a:r>
              <a:rPr lang="en-US" dirty="0"/>
              <a:t>Failure in Britain</a:t>
            </a:r>
          </a:p>
          <a:p>
            <a:pPr lvl="2"/>
            <a:r>
              <a:rPr lang="en-US" dirty="0"/>
              <a:t>Comes to America at 38 years old</a:t>
            </a:r>
          </a:p>
          <a:p>
            <a:pPr lvl="2"/>
            <a:r>
              <a:rPr lang="en-US" dirty="0"/>
              <a:t>1776 – Pamphlet – </a:t>
            </a:r>
            <a:r>
              <a:rPr lang="en-US" i="1" dirty="0"/>
              <a:t>COMMON SENSE</a:t>
            </a:r>
          </a:p>
          <a:p>
            <a:pPr lvl="3"/>
            <a:r>
              <a:rPr lang="en-US" dirty="0"/>
              <a:t>argued for break with Britain</a:t>
            </a:r>
          </a:p>
          <a:p>
            <a:pPr lvl="3"/>
            <a:r>
              <a:rPr lang="en-US" dirty="0"/>
              <a:t>Written in common language</a:t>
            </a:r>
          </a:p>
          <a:p>
            <a:pPr lvl="4"/>
            <a:r>
              <a:rPr lang="en-US" dirty="0"/>
              <a:t>Radical </a:t>
            </a:r>
            <a:r>
              <a:rPr lang="en-US" dirty="0" smtClean="0"/>
              <a:t>idea of pamphlet</a:t>
            </a:r>
            <a:endParaRPr lang="en-US" dirty="0"/>
          </a:p>
          <a:p>
            <a:pPr lvl="5"/>
            <a:r>
              <a:rPr lang="en-US" dirty="0"/>
              <a:t>Monarchy, itself, immoral</a:t>
            </a:r>
          </a:p>
          <a:p>
            <a:pPr lvl="4"/>
            <a:r>
              <a:rPr lang="en-US" dirty="0"/>
              <a:t>Gained more supporters for </a:t>
            </a:r>
            <a:r>
              <a:rPr lang="en-US" dirty="0" smtClean="0"/>
              <a:t>revolution against Britain</a:t>
            </a:r>
            <a:endParaRPr lang="en-US" dirty="0"/>
          </a:p>
          <a:p>
            <a:pPr lvl="2"/>
            <a:endParaRPr lang="en-US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3556" y="2057399"/>
            <a:ext cx="5233698" cy="354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Declaring Independence (</a:t>
            </a:r>
            <a:r>
              <a:rPr lang="en-US" dirty="0" smtClean="0"/>
              <a:t>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514007"/>
            <a:ext cx="4754880" cy="534399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1776</a:t>
            </a:r>
          </a:p>
          <a:p>
            <a:pPr lvl="1"/>
            <a:r>
              <a:rPr lang="en-US" dirty="0" smtClean="0"/>
              <a:t>S.C.C. </a:t>
            </a:r>
            <a:r>
              <a:rPr lang="en-US" dirty="0"/>
              <a:t>creates committee</a:t>
            </a:r>
          </a:p>
          <a:p>
            <a:pPr lvl="2"/>
            <a:r>
              <a:rPr lang="en-US" dirty="0" smtClean="0"/>
              <a:t>Drafts independence document</a:t>
            </a:r>
            <a:endParaRPr lang="en-US" dirty="0"/>
          </a:p>
          <a:p>
            <a:pPr lvl="3"/>
            <a:r>
              <a:rPr lang="en-US" dirty="0"/>
              <a:t>THOMAS JEFFERSON (V. A.) main author</a:t>
            </a:r>
          </a:p>
          <a:p>
            <a:pPr lvl="4"/>
            <a:r>
              <a:rPr lang="en-US" dirty="0"/>
              <a:t>Key ides</a:t>
            </a:r>
          </a:p>
          <a:p>
            <a:pPr lvl="5"/>
            <a:r>
              <a:rPr lang="en-US" dirty="0"/>
              <a:t>All men possess UNALIENABLE RIGHTS</a:t>
            </a:r>
          </a:p>
          <a:p>
            <a:pPr lvl="6"/>
            <a:r>
              <a:rPr lang="en-US" dirty="0"/>
              <a:t>“Life, liberty, and the pursuit of happiness”</a:t>
            </a:r>
          </a:p>
          <a:p>
            <a:pPr lvl="7"/>
            <a:r>
              <a:rPr lang="en-US" dirty="0"/>
              <a:t>Inspired by philosophy of the Enlightenment</a:t>
            </a:r>
          </a:p>
          <a:p>
            <a:pPr lvl="8"/>
            <a:r>
              <a:rPr lang="en-US" dirty="0"/>
              <a:t>18</a:t>
            </a:r>
            <a:r>
              <a:rPr lang="en-US" baseline="30000" dirty="0"/>
              <a:t>th</a:t>
            </a:r>
            <a:r>
              <a:rPr lang="en-US" dirty="0"/>
              <a:t> century intellectual movement in Europe</a:t>
            </a:r>
          </a:p>
          <a:p>
            <a:pPr lvl="7"/>
            <a:r>
              <a:rPr lang="en-US" dirty="0"/>
              <a:t>King George III violated these rights  - broke SOCIAL </a:t>
            </a:r>
            <a:r>
              <a:rPr lang="en-US" dirty="0" smtClean="0"/>
              <a:t>CONTRACT – what is it???</a:t>
            </a:r>
            <a:endParaRPr lang="en-US" dirty="0"/>
          </a:p>
          <a:p>
            <a:pPr lvl="8"/>
            <a:r>
              <a:rPr lang="en-US" dirty="0"/>
              <a:t>Colonies had right to break way</a:t>
            </a:r>
          </a:p>
          <a:p>
            <a:pPr lvl="3"/>
            <a:r>
              <a:rPr lang="en-US" dirty="0"/>
              <a:t>July 4, 1776 – SCC approves DECLARATION OF </a:t>
            </a:r>
            <a:r>
              <a:rPr lang="en-US" dirty="0" smtClean="0"/>
              <a:t>INDEPENDENCE</a:t>
            </a:r>
            <a:endParaRPr lang="en-US" dirty="0"/>
          </a:p>
          <a:p>
            <a:pPr lvl="4"/>
            <a:r>
              <a:rPr lang="en-US" dirty="0"/>
              <a:t>United States of America born</a:t>
            </a:r>
          </a:p>
          <a:p>
            <a:pPr lvl="3"/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92800" y="2232128"/>
            <a:ext cx="4876800" cy="319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0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Sides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Colonists who wanted to fight for independence</a:t>
            </a:r>
          </a:p>
          <a:p>
            <a:pPr lvl="1"/>
            <a:r>
              <a:rPr lang="en-US" dirty="0" smtClean="0"/>
              <a:t>PATRIOTS</a:t>
            </a:r>
          </a:p>
          <a:p>
            <a:r>
              <a:rPr lang="en-US" dirty="0" smtClean="0"/>
              <a:t>Colonists who wanted to remain loyal to Great Britain</a:t>
            </a:r>
          </a:p>
          <a:p>
            <a:pPr lvl="1"/>
            <a:r>
              <a:rPr lang="en-US" dirty="0" smtClean="0"/>
              <a:t>LOYALISTS, or TORIES</a:t>
            </a:r>
          </a:p>
          <a:p>
            <a:pPr lvl="2"/>
            <a:r>
              <a:rPr lang="en-US" dirty="0" smtClean="0"/>
              <a:t>100,000 had to flee to Canada!</a:t>
            </a:r>
          </a:p>
          <a:p>
            <a:r>
              <a:rPr lang="en-US" dirty="0" smtClean="0"/>
              <a:t>Choosing neither side</a:t>
            </a:r>
          </a:p>
          <a:p>
            <a:pPr lvl="1"/>
            <a:r>
              <a:rPr lang="en-US" dirty="0" smtClean="0"/>
              <a:t>NEUTRAL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06" y="1169567"/>
            <a:ext cx="4258560" cy="496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380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Reactions to the Declaration of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“all men are created equal”</a:t>
            </a:r>
          </a:p>
          <a:p>
            <a:pPr lvl="1"/>
            <a:r>
              <a:rPr lang="en-US" dirty="0" smtClean="0"/>
              <a:t>Equal for all?</a:t>
            </a:r>
          </a:p>
          <a:p>
            <a:pPr lvl="2"/>
            <a:r>
              <a:rPr lang="en-US" dirty="0" smtClean="0"/>
              <a:t>Document did not mention women at all</a:t>
            </a:r>
          </a:p>
          <a:p>
            <a:pPr lvl="3"/>
            <a:r>
              <a:rPr lang="en-US" dirty="0" smtClean="0"/>
              <a:t>Worried educated women like ABIGAIL ADAMS, wife of John Adams</a:t>
            </a:r>
          </a:p>
          <a:p>
            <a:pPr lvl="2"/>
            <a:r>
              <a:rPr lang="en-US" dirty="0" smtClean="0"/>
              <a:t>Did not mention African-Americans</a:t>
            </a:r>
          </a:p>
          <a:p>
            <a:pPr lvl="3"/>
            <a:r>
              <a:rPr lang="en-US" dirty="0" smtClean="0"/>
              <a:t>In 1776 slavery legal in all colonies</a:t>
            </a:r>
          </a:p>
          <a:p>
            <a:pPr lvl="3"/>
            <a:r>
              <a:rPr lang="en-US" dirty="0" smtClean="0"/>
              <a:t>In first draft Jefferson wrote negatively about slave trade</a:t>
            </a:r>
          </a:p>
          <a:p>
            <a:pPr lvl="4"/>
            <a:r>
              <a:rPr lang="en-US" dirty="0" smtClean="0"/>
              <a:t>Forced to take it out</a:t>
            </a:r>
          </a:p>
          <a:p>
            <a:pPr lvl="5"/>
            <a:r>
              <a:rPr lang="en-US" dirty="0" smtClean="0"/>
              <a:t>Southerners against it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2128906"/>
            <a:ext cx="4876800" cy="340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054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3: Dark Hours of the Revolution</a:t>
            </a:r>
            <a:br>
              <a:rPr lang="en-US" dirty="0" smtClean="0"/>
            </a:br>
            <a:r>
              <a:rPr lang="en-US" dirty="0" smtClean="0"/>
              <a:t>- Strengths and Weaknesses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British</a:t>
            </a:r>
          </a:p>
          <a:p>
            <a:pPr lvl="1"/>
            <a:r>
              <a:rPr lang="en-US" dirty="0" smtClean="0"/>
              <a:t>More money and resources</a:t>
            </a:r>
          </a:p>
          <a:p>
            <a:pPr lvl="1"/>
            <a:r>
              <a:rPr lang="en-US" dirty="0" smtClean="0"/>
              <a:t>Powerful military</a:t>
            </a:r>
          </a:p>
          <a:p>
            <a:pPr lvl="1"/>
            <a:r>
              <a:rPr lang="en-US" dirty="0" smtClean="0"/>
              <a:t>Navy</a:t>
            </a:r>
          </a:p>
          <a:p>
            <a:pPr lvl="2"/>
            <a:r>
              <a:rPr lang="en-US" dirty="0" smtClean="0"/>
              <a:t>Largest in world</a:t>
            </a:r>
          </a:p>
          <a:p>
            <a:pPr lvl="1"/>
            <a:r>
              <a:rPr lang="en-US" dirty="0" smtClean="0"/>
              <a:t>Soldiers</a:t>
            </a:r>
          </a:p>
          <a:p>
            <a:pPr lvl="2"/>
            <a:r>
              <a:rPr lang="en-US" dirty="0" smtClean="0"/>
              <a:t>Well-trained professionals</a:t>
            </a:r>
          </a:p>
          <a:p>
            <a:pPr lvl="1"/>
            <a:r>
              <a:rPr lang="en-US" dirty="0" smtClean="0"/>
              <a:t>Forced to deal with hostile citizens</a:t>
            </a:r>
          </a:p>
          <a:p>
            <a:pPr lvl="1"/>
            <a:r>
              <a:rPr lang="en-US" dirty="0" smtClean="0"/>
              <a:t>Forced to ship supplies across Atlantic Ocean</a:t>
            </a:r>
          </a:p>
          <a:p>
            <a:pPr lvl="1"/>
            <a:r>
              <a:rPr lang="en-US" dirty="0" smtClean="0"/>
              <a:t>Forced to use MERCENERIES</a:t>
            </a:r>
          </a:p>
          <a:p>
            <a:pPr lvl="2"/>
            <a:r>
              <a:rPr lang="en-US" dirty="0" smtClean="0"/>
              <a:t>Hired foreign soldiers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Patriots</a:t>
            </a:r>
          </a:p>
          <a:p>
            <a:pPr lvl="1"/>
            <a:r>
              <a:rPr lang="en-US" dirty="0" smtClean="0"/>
              <a:t>No navy at beginning</a:t>
            </a:r>
          </a:p>
          <a:p>
            <a:pPr lvl="1"/>
            <a:r>
              <a:rPr lang="en-US" dirty="0" smtClean="0"/>
              <a:t>Army</a:t>
            </a:r>
          </a:p>
          <a:p>
            <a:pPr lvl="2"/>
            <a:r>
              <a:rPr lang="en-US" dirty="0" smtClean="0"/>
              <a:t>Poorly-trained local militias</a:t>
            </a:r>
          </a:p>
          <a:p>
            <a:pPr lvl="2"/>
            <a:r>
              <a:rPr lang="en-US" dirty="0" smtClean="0"/>
              <a:t>Never fought together before</a:t>
            </a:r>
          </a:p>
          <a:p>
            <a:pPr lvl="1"/>
            <a:r>
              <a:rPr lang="en-US" dirty="0" smtClean="0"/>
              <a:t>Had many people on their side</a:t>
            </a:r>
          </a:p>
          <a:p>
            <a:pPr lvl="1"/>
            <a:r>
              <a:rPr lang="en-US" dirty="0" smtClean="0"/>
              <a:t>Fighting for a cause they believed in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04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Call to Arms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519439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Blacks</a:t>
            </a:r>
          </a:p>
          <a:p>
            <a:pPr lvl="1"/>
            <a:r>
              <a:rPr lang="en-US" dirty="0" smtClean="0"/>
              <a:t>Continental Army banned them</a:t>
            </a:r>
          </a:p>
          <a:p>
            <a:pPr lvl="1"/>
            <a:r>
              <a:rPr lang="en-US" dirty="0" smtClean="0"/>
              <a:t>LORD DUNMORE’S PROCLAMATION</a:t>
            </a:r>
          </a:p>
          <a:p>
            <a:pPr lvl="2"/>
            <a:r>
              <a:rPr lang="en-US" dirty="0" smtClean="0"/>
              <a:t>British promised freedom to any slave who fought for them</a:t>
            </a:r>
          </a:p>
          <a:p>
            <a:r>
              <a:rPr lang="en-US" dirty="0" smtClean="0"/>
              <a:t>Indians</a:t>
            </a:r>
          </a:p>
          <a:p>
            <a:pPr lvl="1"/>
            <a:r>
              <a:rPr lang="en-US" dirty="0" smtClean="0"/>
              <a:t>Fought on both sides</a:t>
            </a:r>
          </a:p>
          <a:p>
            <a:pPr lvl="1"/>
            <a:r>
              <a:rPr lang="en-US" dirty="0" smtClean="0"/>
              <a:t>THAYENDANEGEA (Joseph Brant)</a:t>
            </a:r>
          </a:p>
          <a:p>
            <a:pPr lvl="2"/>
            <a:r>
              <a:rPr lang="en-US" dirty="0" smtClean="0"/>
              <a:t>Mohawk leader</a:t>
            </a:r>
          </a:p>
          <a:p>
            <a:pPr lvl="3"/>
            <a:r>
              <a:rPr lang="en-US" dirty="0" smtClean="0"/>
              <a:t>Key ally of British</a:t>
            </a:r>
          </a:p>
          <a:p>
            <a:r>
              <a:rPr lang="en-US" dirty="0" smtClean="0"/>
              <a:t>Women</a:t>
            </a:r>
          </a:p>
          <a:p>
            <a:pPr lvl="1"/>
            <a:r>
              <a:rPr lang="en-US" dirty="0" smtClean="0"/>
              <a:t>Many helped Patriot cause</a:t>
            </a:r>
          </a:p>
          <a:p>
            <a:pPr lvl="2"/>
            <a:r>
              <a:rPr lang="en-US" dirty="0" smtClean="0"/>
              <a:t>MOLLY PITCHER (Mary Ludwig Hays)</a:t>
            </a:r>
          </a:p>
          <a:p>
            <a:pPr lvl="3"/>
            <a:r>
              <a:rPr lang="en-US" dirty="0" smtClean="0"/>
              <a:t>Loaded cannons/brought water</a:t>
            </a:r>
          </a:p>
          <a:p>
            <a:pPr lvl="2"/>
            <a:r>
              <a:rPr lang="en-US" dirty="0" smtClean="0"/>
              <a:t>Deborah Sampson</a:t>
            </a:r>
          </a:p>
          <a:p>
            <a:pPr lvl="3"/>
            <a:r>
              <a:rPr lang="en-US" dirty="0" smtClean="0"/>
              <a:t>Disguised herself as a man – fought in war</a:t>
            </a:r>
          </a:p>
          <a:p>
            <a:pPr lvl="3"/>
            <a:endParaRPr lang="en-US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205" y="1536700"/>
            <a:ext cx="3923990" cy="458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46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British Victories and Patriot New Hope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Patriots fail to take Quebec</a:t>
            </a:r>
          </a:p>
          <a:p>
            <a:r>
              <a:rPr lang="en-US" dirty="0" smtClean="0"/>
              <a:t>GENERAL HOWE</a:t>
            </a:r>
          </a:p>
          <a:p>
            <a:pPr lvl="1"/>
            <a:r>
              <a:rPr lang="en-US" dirty="0" smtClean="0"/>
              <a:t>Drives Continental Army off Long Island</a:t>
            </a:r>
          </a:p>
          <a:p>
            <a:pPr lvl="2"/>
            <a:r>
              <a:rPr lang="en-US" dirty="0" smtClean="0"/>
              <a:t>Forces Washington to keep retreating</a:t>
            </a:r>
          </a:p>
          <a:p>
            <a:pPr lvl="2"/>
            <a:r>
              <a:rPr lang="en-US" dirty="0" smtClean="0"/>
              <a:t>Leaves New Jersey in the hands of HESSIANS</a:t>
            </a:r>
          </a:p>
          <a:p>
            <a:r>
              <a:rPr lang="en-US" dirty="0" smtClean="0"/>
              <a:t>BATTLE OF TRENTON</a:t>
            </a:r>
          </a:p>
          <a:p>
            <a:pPr lvl="1"/>
            <a:r>
              <a:rPr lang="en-US" dirty="0" smtClean="0"/>
              <a:t>Mr. Novick is from Washington Crossing, P.A. so you better remember this!!!</a:t>
            </a:r>
          </a:p>
          <a:p>
            <a:pPr lvl="1"/>
            <a:r>
              <a:rPr lang="en-US" dirty="0" smtClean="0"/>
              <a:t>Surprises Hessians after crossing Delaware River Christmas night</a:t>
            </a:r>
          </a:p>
          <a:p>
            <a:r>
              <a:rPr lang="en-US" dirty="0" smtClean="0"/>
              <a:t>BATTLE OF PRINCETON</a:t>
            </a:r>
          </a:p>
          <a:p>
            <a:pPr lvl="1"/>
            <a:r>
              <a:rPr lang="en-US" dirty="0" smtClean="0"/>
              <a:t>Washington wins again nearby</a:t>
            </a:r>
          </a:p>
          <a:p>
            <a:pPr lvl="1"/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2002631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3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Turning Point at Saratoga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Plan to have General BURGOYNE meet up with Howe near Albany</a:t>
            </a:r>
          </a:p>
          <a:p>
            <a:pPr lvl="1"/>
            <a:r>
              <a:rPr lang="en-US" dirty="0" smtClean="0"/>
              <a:t>Howe late </a:t>
            </a:r>
          </a:p>
          <a:p>
            <a:pPr lvl="2"/>
            <a:r>
              <a:rPr lang="en-US" dirty="0" smtClean="0"/>
              <a:t>But defeats Washington at BATTLE OF BRANDYWINE CREEK</a:t>
            </a:r>
          </a:p>
          <a:p>
            <a:pPr lvl="3"/>
            <a:r>
              <a:rPr lang="en-US" dirty="0" smtClean="0"/>
              <a:t>Many Patriots escape</a:t>
            </a:r>
          </a:p>
          <a:p>
            <a:pPr lvl="2"/>
            <a:r>
              <a:rPr lang="en-US" dirty="0" smtClean="0"/>
              <a:t>Burgoyne reaches Albany outnumbered</a:t>
            </a:r>
          </a:p>
          <a:p>
            <a:pPr lvl="3"/>
            <a:r>
              <a:rPr lang="en-US" dirty="0" smtClean="0"/>
              <a:t>BATTLE OF SARATOGA</a:t>
            </a:r>
          </a:p>
          <a:p>
            <a:pPr lvl="4"/>
            <a:r>
              <a:rPr lang="en-US" dirty="0" smtClean="0"/>
              <a:t>Burgoyne surrenders whole army to GENERAL HORATIO GATES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2350658"/>
            <a:ext cx="4876800" cy="2961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76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Foreign Allies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1"/>
            <a:ext cx="4876800" cy="496953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Following Saratoga</a:t>
            </a:r>
          </a:p>
          <a:p>
            <a:pPr lvl="1"/>
            <a:r>
              <a:rPr lang="en-US" dirty="0" smtClean="0"/>
              <a:t>France joins war, later Spain</a:t>
            </a:r>
          </a:p>
          <a:p>
            <a:pPr lvl="1"/>
            <a:r>
              <a:rPr lang="en-US" dirty="0" smtClean="0"/>
              <a:t>Spain</a:t>
            </a:r>
          </a:p>
          <a:p>
            <a:pPr lvl="2"/>
            <a:r>
              <a:rPr lang="en-US" dirty="0" smtClean="0"/>
              <a:t>Help from BERNARDO DE GALVEZ, Governor of Spanish Louisiana</a:t>
            </a:r>
          </a:p>
          <a:p>
            <a:pPr lvl="1"/>
            <a:r>
              <a:rPr lang="en-US" dirty="0" smtClean="0"/>
              <a:t>France</a:t>
            </a:r>
          </a:p>
          <a:p>
            <a:pPr lvl="2"/>
            <a:r>
              <a:rPr lang="en-US" dirty="0" smtClean="0"/>
              <a:t>MARQUIS DE LAFAYETTE</a:t>
            </a:r>
          </a:p>
          <a:p>
            <a:pPr lvl="3"/>
            <a:r>
              <a:rPr lang="en-US" dirty="0" smtClean="0"/>
              <a:t>Nobleman who came to fight for Patriot cause</a:t>
            </a:r>
          </a:p>
          <a:p>
            <a:pPr lvl="3"/>
            <a:r>
              <a:rPr lang="en-US" dirty="0" smtClean="0"/>
              <a:t>Close with Washington</a:t>
            </a:r>
          </a:p>
          <a:p>
            <a:pPr lvl="3"/>
            <a:r>
              <a:rPr lang="en-US" dirty="0" smtClean="0"/>
              <a:t>Gave tons of money to support Revolution</a:t>
            </a:r>
          </a:p>
          <a:p>
            <a:pPr lvl="1"/>
            <a:r>
              <a:rPr lang="en-US" dirty="0" smtClean="0"/>
              <a:t>Poland</a:t>
            </a:r>
          </a:p>
          <a:p>
            <a:pPr lvl="2"/>
            <a:r>
              <a:rPr lang="en-US" dirty="0" smtClean="0"/>
              <a:t>Tadeusz Kosciuszko</a:t>
            </a:r>
          </a:p>
          <a:p>
            <a:pPr lvl="3"/>
            <a:r>
              <a:rPr lang="en-US" dirty="0" smtClean="0"/>
              <a:t>Helped with army engineering and cavalry units</a:t>
            </a:r>
          </a:p>
          <a:p>
            <a:pPr lvl="2"/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094" y="1536700"/>
            <a:ext cx="3392211" cy="458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81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Winter at Valley Forge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Winter, 1777</a:t>
            </a:r>
          </a:p>
          <a:p>
            <a:pPr lvl="1"/>
            <a:r>
              <a:rPr lang="en-US" dirty="0" smtClean="0"/>
              <a:t>Washington settles troops at Valley Forge, P. A. </a:t>
            </a:r>
          </a:p>
          <a:p>
            <a:pPr lvl="2"/>
            <a:r>
              <a:rPr lang="en-US" dirty="0" smtClean="0"/>
              <a:t>1/5 died from harsh winter, disease, lack of supplies</a:t>
            </a:r>
          </a:p>
          <a:p>
            <a:pPr lvl="3"/>
            <a:r>
              <a:rPr lang="en-US" dirty="0" smtClean="0"/>
              <a:t>Troops close to mutiny until arrival of FRIEDRICH VON STEUBEN</a:t>
            </a:r>
          </a:p>
          <a:p>
            <a:pPr lvl="4"/>
            <a:r>
              <a:rPr lang="en-US" dirty="0" smtClean="0"/>
              <a:t>Prussian office</a:t>
            </a:r>
          </a:p>
          <a:p>
            <a:pPr lvl="5"/>
            <a:r>
              <a:rPr lang="en-US" dirty="0" smtClean="0"/>
              <a:t>Spoke no English</a:t>
            </a:r>
          </a:p>
          <a:p>
            <a:pPr lvl="5"/>
            <a:r>
              <a:rPr lang="en-US" dirty="0" smtClean="0"/>
              <a:t>Taught drilling – made soldiers well-trained</a:t>
            </a:r>
          </a:p>
          <a:p>
            <a:r>
              <a:rPr lang="en-US" dirty="0" smtClean="0"/>
              <a:t>Patriot Navy</a:t>
            </a:r>
          </a:p>
          <a:p>
            <a:pPr lvl="1"/>
            <a:r>
              <a:rPr lang="en-US" dirty="0" smtClean="0"/>
              <a:t>Role of JOHN PAUL JONES</a:t>
            </a:r>
          </a:p>
          <a:p>
            <a:pPr lvl="2"/>
            <a:r>
              <a:rPr lang="en-US" dirty="0" smtClean="0"/>
              <a:t>Captured many British ships</a:t>
            </a:r>
          </a:p>
          <a:p>
            <a:pPr lvl="2"/>
            <a:r>
              <a:rPr lang="en-US" dirty="0" smtClean="0"/>
              <a:t>Created small, effective force</a:t>
            </a:r>
          </a:p>
          <a:p>
            <a:pPr lvl="2"/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313" y="1536700"/>
            <a:ext cx="3757774" cy="458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763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 in the West &amp; South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West</a:t>
            </a:r>
          </a:p>
          <a:p>
            <a:pPr lvl="1"/>
            <a:r>
              <a:rPr lang="en-US" dirty="0" smtClean="0"/>
              <a:t>GEORGE ROGERS CLARK</a:t>
            </a:r>
          </a:p>
          <a:p>
            <a:pPr lvl="2"/>
            <a:r>
              <a:rPr lang="en-US" dirty="0" smtClean="0"/>
              <a:t>Frontiersman who took town of Vincennes at BATTLE OF VINCENNES</a:t>
            </a:r>
          </a:p>
          <a:p>
            <a:pPr lvl="3"/>
            <a:r>
              <a:rPr lang="en-US" dirty="0" smtClean="0"/>
              <a:t>Weakened British Army in West</a:t>
            </a:r>
          </a:p>
          <a:p>
            <a:r>
              <a:rPr lang="en-US" dirty="0" smtClean="0"/>
              <a:t>South</a:t>
            </a:r>
          </a:p>
          <a:p>
            <a:pPr lvl="1"/>
            <a:r>
              <a:rPr lang="en-US" dirty="0" smtClean="0"/>
              <a:t>HORATIO GATES fails to take back South Carolina from British</a:t>
            </a:r>
          </a:p>
          <a:p>
            <a:pPr lvl="2"/>
            <a:r>
              <a:rPr lang="en-US" dirty="0" smtClean="0"/>
              <a:t>Switch to guerilla warfare</a:t>
            </a:r>
          </a:p>
          <a:p>
            <a:pPr lvl="3"/>
            <a:r>
              <a:rPr lang="en-US" dirty="0" smtClean="0"/>
              <a:t>FRANCIS MARION</a:t>
            </a:r>
          </a:p>
          <a:p>
            <a:pPr lvl="4"/>
            <a:r>
              <a:rPr lang="en-US" dirty="0" smtClean="0"/>
              <a:t>“the swamp fox”</a:t>
            </a:r>
          </a:p>
          <a:p>
            <a:pPr lvl="5"/>
            <a:r>
              <a:rPr lang="en-US" dirty="0" smtClean="0"/>
              <a:t>Use tactics to fight British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062" y="1536700"/>
            <a:ext cx="3008275" cy="458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567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Victory at Yorktown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1781</a:t>
            </a:r>
          </a:p>
          <a:p>
            <a:pPr lvl="1"/>
            <a:r>
              <a:rPr lang="en-US" dirty="0" smtClean="0"/>
              <a:t>BENEDICT ARNOLD </a:t>
            </a:r>
            <a:r>
              <a:rPr lang="en-US" dirty="0" smtClean="0"/>
              <a:t>switches </a:t>
            </a:r>
            <a:r>
              <a:rPr lang="en-US" dirty="0" smtClean="0"/>
              <a:t>sides</a:t>
            </a:r>
          </a:p>
          <a:p>
            <a:pPr lvl="1"/>
            <a:r>
              <a:rPr lang="en-US" dirty="0" smtClean="0"/>
              <a:t>British control  most of South</a:t>
            </a:r>
          </a:p>
          <a:p>
            <a:pPr lvl="1"/>
            <a:r>
              <a:rPr lang="en-US" dirty="0" smtClean="0"/>
              <a:t>YORKTOWN</a:t>
            </a:r>
          </a:p>
          <a:p>
            <a:pPr lvl="2"/>
            <a:r>
              <a:rPr lang="en-US" dirty="0" smtClean="0"/>
              <a:t>GENERAL CORNWALLIS moves into Virginia</a:t>
            </a:r>
          </a:p>
          <a:p>
            <a:pPr lvl="3"/>
            <a:r>
              <a:rPr lang="en-US" dirty="0" smtClean="0"/>
              <a:t>Prepares attack on LAFAYETTE</a:t>
            </a:r>
          </a:p>
          <a:p>
            <a:pPr lvl="2"/>
            <a:r>
              <a:rPr lang="en-US" dirty="0" smtClean="0"/>
              <a:t>Washington plans with French general, COMTE DE ROCHAMBEAU</a:t>
            </a:r>
          </a:p>
          <a:p>
            <a:pPr lvl="3"/>
            <a:r>
              <a:rPr lang="en-US" dirty="0" smtClean="0"/>
              <a:t>French fleet traps </a:t>
            </a:r>
            <a:r>
              <a:rPr lang="en-US" dirty="0" smtClean="0"/>
              <a:t>Cornwallis in </a:t>
            </a:r>
            <a:r>
              <a:rPr lang="en-US" dirty="0" smtClean="0"/>
              <a:t>Chesapeake Bay</a:t>
            </a:r>
          </a:p>
          <a:p>
            <a:pPr lvl="3"/>
            <a:r>
              <a:rPr lang="en-US" dirty="0" smtClean="0"/>
              <a:t>Combined Patriot-French forces move South (double size of British)</a:t>
            </a:r>
          </a:p>
          <a:p>
            <a:pPr lvl="4"/>
            <a:r>
              <a:rPr lang="en-US" dirty="0" smtClean="0"/>
              <a:t>Lay </a:t>
            </a:r>
            <a:r>
              <a:rPr lang="en-US" dirty="0" smtClean="0"/>
              <a:t>siege </a:t>
            </a:r>
            <a:r>
              <a:rPr lang="en-US" dirty="0" smtClean="0"/>
              <a:t>to Yorktown</a:t>
            </a:r>
          </a:p>
          <a:p>
            <a:pPr lvl="5"/>
            <a:r>
              <a:rPr lang="en-US" dirty="0" smtClean="0"/>
              <a:t>Cornwallis surrenders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2174081"/>
            <a:ext cx="48768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933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Treaty of Paris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1781</a:t>
            </a:r>
          </a:p>
          <a:p>
            <a:pPr lvl="1"/>
            <a:r>
              <a:rPr lang="en-US" dirty="0" smtClean="0"/>
              <a:t>Peace negotiations begin</a:t>
            </a:r>
          </a:p>
          <a:p>
            <a:pPr lvl="2"/>
            <a:r>
              <a:rPr lang="en-US" dirty="0" smtClean="0"/>
              <a:t>Continental Congress w/ British</a:t>
            </a:r>
          </a:p>
          <a:p>
            <a:pPr lvl="3"/>
            <a:r>
              <a:rPr lang="en-US" dirty="0" smtClean="0"/>
              <a:t>Adams, Franklin, John Jay, and others</a:t>
            </a:r>
          </a:p>
          <a:p>
            <a:pPr lvl="3"/>
            <a:r>
              <a:rPr lang="en-US" dirty="0" smtClean="0"/>
              <a:t>Took 2 years for an agreement</a:t>
            </a:r>
          </a:p>
          <a:p>
            <a:r>
              <a:rPr lang="en-US" dirty="0" smtClean="0"/>
              <a:t>Treaty</a:t>
            </a:r>
          </a:p>
          <a:p>
            <a:pPr lvl="1"/>
            <a:r>
              <a:rPr lang="en-US" dirty="0" smtClean="0"/>
              <a:t>G. B. recognizes new United States</a:t>
            </a:r>
          </a:p>
          <a:p>
            <a:pPr lvl="2"/>
            <a:r>
              <a:rPr lang="en-US" dirty="0" smtClean="0"/>
              <a:t>Borders</a:t>
            </a:r>
          </a:p>
          <a:p>
            <a:pPr lvl="3"/>
            <a:r>
              <a:rPr lang="en-US" dirty="0" smtClean="0"/>
              <a:t>Western border – Mississippi R.</a:t>
            </a:r>
          </a:p>
          <a:p>
            <a:pPr lvl="3"/>
            <a:r>
              <a:rPr lang="en-US" dirty="0" smtClean="0"/>
              <a:t>31 N Latitude Southern border</a:t>
            </a:r>
          </a:p>
          <a:p>
            <a:pPr lvl="3"/>
            <a:r>
              <a:rPr lang="en-US" dirty="0" smtClean="0"/>
              <a:t>Acceptance of Americans settling, trading West of 13 colonies</a:t>
            </a:r>
          </a:p>
          <a:p>
            <a:pPr lvl="3"/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771" y="1106968"/>
            <a:ext cx="3367894" cy="5143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8867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161</TotalTime>
  <Words>1103</Words>
  <Application>Microsoft Office PowerPoint</Application>
  <PresentationFormat>Custom</PresentationFormat>
  <Paragraphs>208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Adjacency</vt:lpstr>
      <vt:lpstr>    Chapter 7 The American Revolution (1774-1783) </vt:lpstr>
      <vt:lpstr>Section 1: The Revolution Begins</vt:lpstr>
      <vt:lpstr>The “Shot” Heard round the World”</vt:lpstr>
      <vt:lpstr>Early Battles</vt:lpstr>
      <vt:lpstr>Section 1 (continued): The Second Continental Congress</vt:lpstr>
      <vt:lpstr>Early Battles</vt:lpstr>
      <vt:lpstr>Section 2 – Declaring Independence</vt:lpstr>
      <vt:lpstr>Declaring Independence (continued)</vt:lpstr>
      <vt:lpstr>Choosing Sides</vt:lpstr>
      <vt:lpstr>Other Reactions to the Declaration of Independence</vt:lpstr>
      <vt:lpstr>Section 3: Dark Hours of the Revolution - Strengths and Weaknesses</vt:lpstr>
      <vt:lpstr>A Call to Arms</vt:lpstr>
      <vt:lpstr>British Victories and Patriot New Hope</vt:lpstr>
      <vt:lpstr>Turning Point at Saratoga</vt:lpstr>
      <vt:lpstr>Foreign Allies</vt:lpstr>
      <vt:lpstr>Winter at Valley Forge</vt:lpstr>
      <vt:lpstr>War in the West &amp; South</vt:lpstr>
      <vt:lpstr>Victory at Yorktown</vt:lpstr>
      <vt:lpstr>Treaty of Paris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</dc:creator>
  <cp:lastModifiedBy>Peter Novick</cp:lastModifiedBy>
  <cp:revision>22</cp:revision>
  <dcterms:created xsi:type="dcterms:W3CDTF">2016-10-30T21:59:46Z</dcterms:created>
  <dcterms:modified xsi:type="dcterms:W3CDTF">2016-11-21T17:23:34Z</dcterms:modified>
</cp:coreProperties>
</file>